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80" r:id="rId3"/>
    <p:sldId id="258" r:id="rId4"/>
    <p:sldId id="278" r:id="rId5"/>
    <p:sldId id="259" r:id="rId6"/>
    <p:sldId id="260" r:id="rId7"/>
    <p:sldId id="261" r:id="rId8"/>
    <p:sldId id="262" r:id="rId9"/>
    <p:sldId id="264" r:id="rId10"/>
    <p:sldId id="275" r:id="rId11"/>
    <p:sldId id="266" r:id="rId12"/>
    <p:sldId id="279" r:id="rId13"/>
    <p:sldId id="281" r:id="rId14"/>
    <p:sldId id="276" r:id="rId15"/>
    <p:sldId id="268" r:id="rId16"/>
    <p:sldId id="269" r:id="rId17"/>
    <p:sldId id="274" r:id="rId18"/>
    <p:sldId id="273" r:id="rId19"/>
    <p:sldId id="277" r:id="rId20"/>
    <p:sldId id="270" r:id="rId21"/>
    <p:sldId id="271" r:id="rId22"/>
    <p:sldId id="272"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115" d="100"/>
          <a:sy n="115" d="100"/>
        </p:scale>
        <p:origin x="220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055B7FB4-B54F-4A1F-95F6-F3D1DC40DE6E}"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5B7FB4-B54F-4A1F-95F6-F3D1DC40DE6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5B7FB4-B54F-4A1F-95F6-F3D1DC40DE6E}"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5B7FB4-B54F-4A1F-95F6-F3D1DC40DE6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5B7FB4-B54F-4A1F-95F6-F3D1DC40DE6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5B7FB4-B54F-4A1F-95F6-F3D1DC40DE6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5B7FB4-B54F-4A1F-95F6-F3D1DC40DE6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5B7FB4-B54F-4A1F-95F6-F3D1DC40DE6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055B7FB4-B54F-4A1F-95F6-F3D1DC40DE6E}"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5B7FB4-B54F-4A1F-95F6-F3D1DC40DE6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36DE382-7DC8-48C5-8CC8-9A2B2FE8B6EF}" type="datetimeFigureOut">
              <a:rPr lang="en-GB" smtClean="0"/>
              <a:pPr/>
              <a:t>14/10/2022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5B7FB4-B54F-4A1F-95F6-F3D1DC40DE6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36DE382-7DC8-48C5-8CC8-9A2B2FE8B6EF}" type="datetimeFigureOut">
              <a:rPr lang="en-GB" smtClean="0"/>
              <a:pPr/>
              <a:t>14/10/2022</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55B7FB4-B54F-4A1F-95F6-F3D1DC40DE6E}"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www.eani.org.uk/parents/admissions/pre-school-admissions-guide" TargetMode="External"/><Relationship Id="rId2" Type="http://schemas.openxmlformats.org/officeDocument/2006/relationships/hyperlink" Target="https://www.eani.org.uk/parents/admissions"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hyperlink" Target="http://www.ravenscroftnursery.co.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eani.org.uk/parents/admissions/pre-school-admissions-guide"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www.eani.org.uk/" TargetMode="External"/><Relationship Id="rId2" Type="http://schemas.openxmlformats.org/officeDocument/2006/relationships/hyperlink" Target="http://www.ravenscroftnursery.co.uk/" TargetMode="Externa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268760"/>
            <a:ext cx="7851648" cy="4064496"/>
          </a:xfrm>
        </p:spPr>
        <p:txBody>
          <a:bodyPr>
            <a:normAutofit/>
          </a:bodyPr>
          <a:lstStyle/>
          <a:p>
            <a:r>
              <a:rPr lang="en-GB" dirty="0" smtClean="0"/>
              <a:t>Welcome to Ravenscroft Nursery School</a:t>
            </a:r>
            <a:br>
              <a:rPr lang="en-GB" dirty="0" smtClean="0"/>
            </a:br>
            <a:r>
              <a:rPr lang="en-GB" dirty="0" smtClean="0"/>
              <a:t>Virtual Open Evening</a:t>
            </a:r>
            <a:br>
              <a:rPr lang="en-GB" dirty="0" smtClean="0"/>
            </a:br>
            <a:r>
              <a:rPr lang="en-GB" dirty="0" smtClean="0"/>
              <a:t>18</a:t>
            </a:r>
            <a:r>
              <a:rPr lang="en-GB" baseline="30000" dirty="0" smtClean="0"/>
              <a:t>th</a:t>
            </a:r>
            <a:r>
              <a:rPr lang="en-GB" dirty="0" smtClean="0"/>
              <a:t> </a:t>
            </a:r>
            <a:r>
              <a:rPr lang="en-GB" dirty="0" smtClean="0"/>
              <a:t>January </a:t>
            </a:r>
            <a:r>
              <a:rPr lang="en-GB" dirty="0" smtClean="0"/>
              <a:t>2023</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Zoom etiquette for this evening</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solidFill>
                  <a:schemeClr val="accent1">
                    <a:lumMod val="75000"/>
                  </a:schemeClr>
                </a:solidFill>
                <a:latin typeface="Comic Sans MS" panose="030F0702030302020204" pitchFamily="66" charset="0"/>
              </a:rPr>
              <a:t>Please keep your </a:t>
            </a:r>
            <a:r>
              <a:rPr lang="en-GB" dirty="0" err="1" smtClean="0">
                <a:solidFill>
                  <a:schemeClr val="accent1">
                    <a:lumMod val="75000"/>
                  </a:schemeClr>
                </a:solidFill>
                <a:latin typeface="Comic Sans MS" panose="030F0702030302020204" pitchFamily="66" charset="0"/>
              </a:rPr>
              <a:t>mic</a:t>
            </a:r>
            <a:r>
              <a:rPr lang="en-GB" dirty="0" smtClean="0">
                <a:solidFill>
                  <a:schemeClr val="accent1">
                    <a:lumMod val="75000"/>
                  </a:schemeClr>
                </a:solidFill>
                <a:latin typeface="Comic Sans MS" panose="030F0702030302020204" pitchFamily="66" charset="0"/>
              </a:rPr>
              <a:t> on mute unless requested to </a:t>
            </a:r>
            <a:r>
              <a:rPr lang="en-GB" dirty="0" err="1" smtClean="0">
                <a:solidFill>
                  <a:schemeClr val="accent1">
                    <a:lumMod val="75000"/>
                  </a:schemeClr>
                </a:solidFill>
                <a:latin typeface="Comic Sans MS" panose="030F0702030302020204" pitchFamily="66" charset="0"/>
              </a:rPr>
              <a:t>unmute</a:t>
            </a:r>
            <a:r>
              <a:rPr lang="en-GB" dirty="0" smtClean="0">
                <a:solidFill>
                  <a:schemeClr val="accent1">
                    <a:lumMod val="75000"/>
                  </a:schemeClr>
                </a:solidFill>
                <a:latin typeface="Comic Sans MS" panose="030F0702030302020204" pitchFamily="66" charset="0"/>
              </a:rPr>
              <a:t>.</a:t>
            </a:r>
          </a:p>
          <a:p>
            <a:r>
              <a:rPr lang="en-GB" dirty="0" smtClean="0">
                <a:solidFill>
                  <a:schemeClr val="accent1">
                    <a:lumMod val="75000"/>
                  </a:schemeClr>
                </a:solidFill>
                <a:latin typeface="Comic Sans MS" panose="030F0702030302020204" pitchFamily="66" charset="0"/>
              </a:rPr>
              <a:t>A short presentation will be given, screen share will be used for this. A few screens will be shared one after each other.</a:t>
            </a:r>
          </a:p>
          <a:p>
            <a:r>
              <a:rPr lang="en-GB" dirty="0" smtClean="0">
                <a:solidFill>
                  <a:schemeClr val="accent1">
                    <a:lumMod val="75000"/>
                  </a:schemeClr>
                </a:solidFill>
                <a:latin typeface="Comic Sans MS" panose="030F0702030302020204" pitchFamily="66" charset="0"/>
              </a:rPr>
              <a:t>At the end of the presentation, any questions will be addressed.</a:t>
            </a:r>
          </a:p>
          <a:p>
            <a:r>
              <a:rPr lang="en-GB" dirty="0" smtClean="0">
                <a:solidFill>
                  <a:schemeClr val="accent1">
                    <a:lumMod val="75000"/>
                  </a:schemeClr>
                </a:solidFill>
                <a:latin typeface="Comic Sans MS" panose="030F0702030302020204" pitchFamily="66" charset="0"/>
              </a:rPr>
              <a:t>You can type questions at any time through the chat feature, they will be kept until the end.</a:t>
            </a:r>
          </a:p>
          <a:p>
            <a:r>
              <a:rPr lang="en-GB" dirty="0" smtClean="0">
                <a:solidFill>
                  <a:schemeClr val="accent1">
                    <a:lumMod val="75000"/>
                  </a:schemeClr>
                </a:solidFill>
                <a:latin typeface="Comic Sans MS" panose="030F0702030302020204" pitchFamily="66" charset="0"/>
              </a:rPr>
              <a:t>It would be appreciated if you could send your contact details using the chat feature also.</a:t>
            </a:r>
          </a:p>
          <a:p>
            <a:r>
              <a:rPr lang="en-GB" dirty="0" smtClean="0">
                <a:solidFill>
                  <a:schemeClr val="accent1">
                    <a:lumMod val="75000"/>
                  </a:schemeClr>
                </a:solidFill>
                <a:latin typeface="Comic Sans MS" panose="030F0702030302020204" pitchFamily="66" charset="0"/>
              </a:rPr>
              <a:t>Thank you for joining this evening.</a:t>
            </a:r>
            <a:endParaRPr lang="en-GB" dirty="0">
              <a:solidFill>
                <a:schemeClr val="accent1">
                  <a:lumMod val="75000"/>
                </a:schemeClr>
              </a:solidFill>
              <a:latin typeface="Comic Sans MS" panose="030F0702030302020204" pitchFamily="66"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836712"/>
            <a:ext cx="8229600" cy="866360"/>
          </a:xfrm>
        </p:spPr>
        <p:txBody>
          <a:bodyPr>
            <a:normAutofit/>
          </a:bodyPr>
          <a:lstStyle/>
          <a:p>
            <a:r>
              <a:rPr lang="en-GB" sz="4400" dirty="0" smtClean="0">
                <a:latin typeface="Comic Sans MS" pitchFamily="66" charset="0"/>
              </a:rPr>
              <a:t>What do we offer?</a:t>
            </a:r>
            <a:endParaRPr lang="en-GB" sz="4400" dirty="0">
              <a:latin typeface="Comic Sans MS" pitchFamily="66" charset="0"/>
            </a:endParaRPr>
          </a:p>
        </p:txBody>
      </p:sp>
      <p:sp>
        <p:nvSpPr>
          <p:cNvPr id="3" name="Content Placeholder 2"/>
          <p:cNvSpPr>
            <a:spLocks noGrp="1"/>
          </p:cNvSpPr>
          <p:nvPr>
            <p:ph idx="1"/>
          </p:nvPr>
        </p:nvSpPr>
        <p:spPr/>
        <p:txBody>
          <a:bodyPr>
            <a:normAutofit lnSpcReduction="10000"/>
          </a:bodyPr>
          <a:lstStyle/>
          <a:p>
            <a:r>
              <a:rPr lang="en-GB" dirty="0" smtClean="0">
                <a:solidFill>
                  <a:schemeClr val="accent2">
                    <a:lumMod val="75000"/>
                  </a:schemeClr>
                </a:solidFill>
                <a:latin typeface="Comic Sans MS" pitchFamily="66" charset="0"/>
              </a:rPr>
              <a:t>One of only four Nursery Schools in Inner East Belfast</a:t>
            </a:r>
          </a:p>
          <a:p>
            <a:r>
              <a:rPr lang="en-GB" dirty="0" smtClean="0">
                <a:solidFill>
                  <a:schemeClr val="accent2">
                    <a:lumMod val="75000"/>
                  </a:schemeClr>
                </a:solidFill>
                <a:latin typeface="Comic Sans MS" pitchFamily="66" charset="0"/>
              </a:rPr>
              <a:t>We offer full time Nursery provision</a:t>
            </a:r>
          </a:p>
          <a:p>
            <a:r>
              <a:rPr lang="en-GB" dirty="0" smtClean="0">
                <a:solidFill>
                  <a:schemeClr val="accent2">
                    <a:lumMod val="75000"/>
                  </a:schemeClr>
                </a:solidFill>
                <a:latin typeface="Comic Sans MS" pitchFamily="66" charset="0"/>
              </a:rPr>
              <a:t>In a purpose built building, New school building secured in 2009</a:t>
            </a:r>
          </a:p>
          <a:p>
            <a:r>
              <a:rPr lang="en-GB" dirty="0" smtClean="0">
                <a:solidFill>
                  <a:schemeClr val="accent2">
                    <a:lumMod val="75000"/>
                  </a:schemeClr>
                </a:solidFill>
                <a:latin typeface="Comic Sans MS" pitchFamily="66" charset="0"/>
              </a:rPr>
              <a:t>Fully qualified and highly experienced staff</a:t>
            </a:r>
          </a:p>
          <a:p>
            <a:r>
              <a:rPr lang="en-GB" dirty="0" smtClean="0">
                <a:solidFill>
                  <a:schemeClr val="accent2">
                    <a:lumMod val="75000"/>
                  </a:schemeClr>
                </a:solidFill>
                <a:latin typeface="Comic Sans MS" pitchFamily="66" charset="0"/>
              </a:rPr>
              <a:t>All have background, experience and further qualifications in Early Years and Teaching in Nursery School settings</a:t>
            </a:r>
          </a:p>
          <a:p>
            <a:r>
              <a:rPr lang="en-GB" dirty="0" smtClean="0">
                <a:solidFill>
                  <a:schemeClr val="accent2">
                    <a:lumMod val="75000"/>
                  </a:schemeClr>
                </a:solidFill>
                <a:latin typeface="Comic Sans MS" pitchFamily="66" charset="0"/>
              </a:rPr>
              <a:t>Principal led setting</a:t>
            </a:r>
            <a:endParaRPr lang="en-GB" dirty="0">
              <a:solidFill>
                <a:schemeClr val="accent2">
                  <a:lumMod val="75000"/>
                </a:schemeClr>
              </a:solidFill>
              <a:latin typeface="Comic Sans MS" pitchFamily="66"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96752"/>
            <a:ext cx="8229600" cy="5127848"/>
          </a:xfrm>
        </p:spPr>
        <p:txBody>
          <a:bodyPr>
            <a:normAutofit fontScale="85000" lnSpcReduction="10000"/>
          </a:bodyPr>
          <a:lstStyle/>
          <a:p>
            <a:pPr algn="ctr">
              <a:buNone/>
            </a:pPr>
            <a:endParaRPr lang="en-GB" dirty="0" smtClean="0">
              <a:solidFill>
                <a:schemeClr val="accent2">
                  <a:lumMod val="75000"/>
                </a:schemeClr>
              </a:solidFill>
              <a:latin typeface="Comic Sans MS" pitchFamily="66" charset="0"/>
            </a:endParaRPr>
          </a:p>
          <a:p>
            <a:pPr algn="ctr">
              <a:buNone/>
            </a:pPr>
            <a:r>
              <a:rPr lang="en-GB" dirty="0" smtClean="0">
                <a:solidFill>
                  <a:schemeClr val="accent2">
                    <a:lumMod val="75000"/>
                  </a:schemeClr>
                </a:solidFill>
                <a:latin typeface="Comic Sans MS" pitchFamily="66" charset="0"/>
              </a:rPr>
              <a:t>Our  recent ETI Inspection found that Ravenscroft Nursery School is:</a:t>
            </a:r>
          </a:p>
          <a:p>
            <a:endParaRPr lang="en-GB" dirty="0" smtClean="0">
              <a:solidFill>
                <a:schemeClr val="accent2">
                  <a:lumMod val="75000"/>
                </a:schemeClr>
              </a:solidFill>
              <a:latin typeface="Comic Sans MS" pitchFamily="66" charset="0"/>
            </a:endParaRPr>
          </a:p>
          <a:p>
            <a:r>
              <a:rPr lang="en-GB" sz="3300" dirty="0" smtClean="0">
                <a:solidFill>
                  <a:schemeClr val="accent2">
                    <a:lumMod val="75000"/>
                  </a:schemeClr>
                </a:solidFill>
                <a:latin typeface="Comic Sans MS" pitchFamily="66" charset="0"/>
              </a:rPr>
              <a:t>Outstanding in its Outcomes for learners </a:t>
            </a:r>
          </a:p>
          <a:p>
            <a:endParaRPr lang="en-GB" sz="3300" dirty="0" smtClean="0">
              <a:solidFill>
                <a:schemeClr val="accent2">
                  <a:lumMod val="75000"/>
                </a:schemeClr>
              </a:solidFill>
              <a:latin typeface="Comic Sans MS" pitchFamily="66" charset="0"/>
            </a:endParaRPr>
          </a:p>
          <a:p>
            <a:r>
              <a:rPr lang="en-GB" sz="3300" dirty="0" smtClean="0">
                <a:solidFill>
                  <a:schemeClr val="accent2">
                    <a:lumMod val="75000"/>
                  </a:schemeClr>
                </a:solidFill>
                <a:latin typeface="Comic Sans MS" pitchFamily="66" charset="0"/>
              </a:rPr>
              <a:t>Outstanding in its Quality of provision </a:t>
            </a:r>
          </a:p>
          <a:p>
            <a:endParaRPr lang="en-GB" sz="3300" dirty="0" smtClean="0">
              <a:solidFill>
                <a:schemeClr val="accent2">
                  <a:lumMod val="75000"/>
                </a:schemeClr>
              </a:solidFill>
              <a:latin typeface="Comic Sans MS" pitchFamily="66" charset="0"/>
            </a:endParaRPr>
          </a:p>
          <a:p>
            <a:r>
              <a:rPr lang="en-GB" sz="3300" dirty="0" smtClean="0">
                <a:solidFill>
                  <a:schemeClr val="accent2">
                    <a:lumMod val="75000"/>
                  </a:schemeClr>
                </a:solidFill>
                <a:latin typeface="Comic Sans MS" pitchFamily="66" charset="0"/>
              </a:rPr>
              <a:t>Outstanding in its Leadership and management</a:t>
            </a:r>
          </a:p>
          <a:p>
            <a:endParaRPr lang="en-GB" sz="3300" dirty="0" smtClean="0">
              <a:solidFill>
                <a:schemeClr val="accent2">
                  <a:lumMod val="75000"/>
                </a:schemeClr>
              </a:solidFill>
              <a:latin typeface="Comic Sans MS" pitchFamily="66" charset="0"/>
            </a:endParaRPr>
          </a:p>
          <a:p>
            <a:r>
              <a:rPr lang="en-GB" sz="3300" dirty="0" smtClean="0">
                <a:solidFill>
                  <a:schemeClr val="accent2">
                    <a:lumMod val="75000"/>
                  </a:schemeClr>
                </a:solidFill>
                <a:latin typeface="Comic Sans MS" pitchFamily="66" charset="0"/>
              </a:rPr>
              <a:t>High Level of Capacity for Sustained Improvement</a:t>
            </a:r>
          </a:p>
          <a:p>
            <a:pPr>
              <a:buNone/>
            </a:pP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6792"/>
            <a:ext cx="8229600" cy="4767808"/>
          </a:xfrm>
        </p:spPr>
        <p:txBody>
          <a:bodyPr>
            <a:normAutofit lnSpcReduction="10000"/>
          </a:bodyPr>
          <a:lstStyle/>
          <a:p>
            <a:r>
              <a:rPr lang="en-GB" dirty="0" smtClean="0">
                <a:solidFill>
                  <a:schemeClr val="accent2">
                    <a:lumMod val="75000"/>
                  </a:schemeClr>
                </a:solidFill>
                <a:latin typeface="Comic Sans MS" pitchFamily="66" charset="0"/>
              </a:rPr>
              <a:t>We employ two full time equivalent and 2 part time Nursery Assistants to work alongside teachers in the classroom</a:t>
            </a:r>
          </a:p>
          <a:p>
            <a:r>
              <a:rPr lang="en-GB" dirty="0" smtClean="0">
                <a:solidFill>
                  <a:schemeClr val="accent2">
                    <a:lumMod val="75000"/>
                  </a:schemeClr>
                </a:solidFill>
                <a:latin typeface="Comic Sans MS" pitchFamily="66" charset="0"/>
              </a:rPr>
              <a:t>We employ a part time assistant to work with our bi-lingual children</a:t>
            </a:r>
          </a:p>
          <a:p>
            <a:r>
              <a:rPr lang="en-GB" dirty="0" smtClean="0">
                <a:solidFill>
                  <a:schemeClr val="accent2">
                    <a:lumMod val="75000"/>
                  </a:schemeClr>
                </a:solidFill>
                <a:latin typeface="Comic Sans MS" pitchFamily="66" charset="0"/>
              </a:rPr>
              <a:t>We regularly enhance our adult/child ratios through the inclusion of students from local colleges and parent and  other volunteers from the local community</a:t>
            </a:r>
          </a:p>
          <a:p>
            <a:r>
              <a:rPr lang="en-GB" dirty="0" smtClean="0">
                <a:solidFill>
                  <a:schemeClr val="accent2">
                    <a:lumMod val="75000"/>
                  </a:schemeClr>
                </a:solidFill>
                <a:latin typeface="Comic Sans MS" pitchFamily="66" charset="0"/>
              </a:rPr>
              <a:t>We have control of our own delegated budget and supplement this through additional income generation for the benefit of the children</a:t>
            </a:r>
            <a:endParaRPr lang="en-GB" dirty="0">
              <a:solidFill>
                <a:schemeClr val="accent2">
                  <a:lumMod val="75000"/>
                </a:schemeClr>
              </a:solidFill>
              <a:latin typeface="Comic Sans MS" pitchFamily="66"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68760"/>
            <a:ext cx="8229600" cy="4389120"/>
          </a:xfrm>
        </p:spPr>
        <p:txBody>
          <a:bodyPr>
            <a:normAutofit lnSpcReduction="10000"/>
          </a:bodyPr>
          <a:lstStyle/>
          <a:p>
            <a:r>
              <a:rPr lang="en-GB" dirty="0" smtClean="0">
                <a:solidFill>
                  <a:schemeClr val="accent2">
                    <a:lumMod val="75000"/>
                  </a:schemeClr>
                </a:solidFill>
                <a:latin typeface="Comic Sans MS" pitchFamily="66" charset="0"/>
              </a:rPr>
              <a:t>We offer a wide, varied and well resourced curriculum which is based on the NI pre-school curricular guidance</a:t>
            </a:r>
          </a:p>
          <a:p>
            <a:r>
              <a:rPr lang="en-GB" dirty="0" smtClean="0">
                <a:solidFill>
                  <a:schemeClr val="accent2">
                    <a:lumMod val="75000"/>
                  </a:schemeClr>
                </a:solidFill>
                <a:latin typeface="Comic Sans MS" pitchFamily="66" charset="0"/>
              </a:rPr>
              <a:t>We enhance this through our regular educational visits to places such as the Ulster museum, W5 and Stormont park and by inviting visitors such as Mr </a:t>
            </a:r>
            <a:r>
              <a:rPr lang="en-GB" dirty="0" err="1" smtClean="0">
                <a:solidFill>
                  <a:schemeClr val="accent2">
                    <a:lumMod val="75000"/>
                  </a:schemeClr>
                </a:solidFill>
                <a:latin typeface="Comic Sans MS" pitchFamily="66" charset="0"/>
              </a:rPr>
              <a:t>Hulabaloo</a:t>
            </a:r>
            <a:r>
              <a:rPr lang="en-GB" dirty="0" smtClean="0">
                <a:solidFill>
                  <a:schemeClr val="accent2">
                    <a:lumMod val="75000"/>
                  </a:schemeClr>
                </a:solidFill>
                <a:latin typeface="Comic Sans MS" pitchFamily="66" charset="0"/>
              </a:rPr>
              <a:t>, Science Starz and </a:t>
            </a:r>
            <a:r>
              <a:rPr lang="en-GB" dirty="0" err="1" smtClean="0">
                <a:solidFill>
                  <a:schemeClr val="accent2">
                    <a:lumMod val="75000"/>
                  </a:schemeClr>
                </a:solidFill>
                <a:latin typeface="Comic Sans MS" pitchFamily="66" charset="0"/>
              </a:rPr>
              <a:t>Cinemagic</a:t>
            </a:r>
            <a:r>
              <a:rPr lang="en-GB" dirty="0" smtClean="0">
                <a:solidFill>
                  <a:schemeClr val="accent2">
                    <a:lumMod val="75000"/>
                  </a:schemeClr>
                </a:solidFill>
                <a:latin typeface="Comic Sans MS" pitchFamily="66" charset="0"/>
              </a:rPr>
              <a:t> to the school</a:t>
            </a:r>
          </a:p>
          <a:p>
            <a:r>
              <a:rPr lang="en-GB" dirty="0" smtClean="0">
                <a:solidFill>
                  <a:schemeClr val="accent2">
                    <a:lumMod val="75000"/>
                  </a:schemeClr>
                </a:solidFill>
                <a:latin typeface="Comic Sans MS" pitchFamily="66" charset="0"/>
              </a:rPr>
              <a:t>We love to have a party and run lots of school/community events such as Grandparents Day, Big Lunch, Christmas party/concert events</a:t>
            </a:r>
            <a:endParaRPr lang="en-GB" dirty="0">
              <a:solidFill>
                <a:schemeClr val="accent2">
                  <a:lumMod val="75000"/>
                </a:schemeClr>
              </a:solidFill>
              <a:latin typeface="Comic Sans MS" pitchFamily="66"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solidFill>
                  <a:schemeClr val="accent2">
                    <a:lumMod val="75000"/>
                  </a:schemeClr>
                </a:solidFill>
                <a:latin typeface="Comic Sans MS" pitchFamily="66" charset="0"/>
              </a:rPr>
              <a:t>Our school day is 9.00 am – 1.30pm</a:t>
            </a:r>
          </a:p>
          <a:p>
            <a:r>
              <a:rPr lang="en-GB" dirty="0" smtClean="0">
                <a:solidFill>
                  <a:schemeClr val="accent2">
                    <a:lumMod val="75000"/>
                  </a:schemeClr>
                </a:solidFill>
                <a:latin typeface="Comic Sans MS" pitchFamily="66" charset="0"/>
              </a:rPr>
              <a:t>We offer an early morning room from 8.30 am – 8.55am  and this begins in mid </a:t>
            </a:r>
            <a:r>
              <a:rPr lang="en-GB" dirty="0">
                <a:solidFill>
                  <a:schemeClr val="accent2">
                    <a:lumMod val="75000"/>
                  </a:schemeClr>
                </a:solidFill>
                <a:latin typeface="Comic Sans MS" pitchFamily="66" charset="0"/>
              </a:rPr>
              <a:t>O</a:t>
            </a:r>
            <a:r>
              <a:rPr lang="en-GB" dirty="0" smtClean="0">
                <a:solidFill>
                  <a:schemeClr val="accent2">
                    <a:lumMod val="75000"/>
                  </a:schemeClr>
                </a:solidFill>
                <a:latin typeface="Comic Sans MS" pitchFamily="66" charset="0"/>
              </a:rPr>
              <a:t>ctober. We ask for a small contribution for this service</a:t>
            </a:r>
          </a:p>
          <a:p>
            <a:r>
              <a:rPr lang="en-GB" dirty="0" smtClean="0">
                <a:solidFill>
                  <a:schemeClr val="accent2">
                    <a:lumMod val="75000"/>
                  </a:schemeClr>
                </a:solidFill>
                <a:latin typeface="Comic Sans MS" pitchFamily="66" charset="0"/>
              </a:rPr>
              <a:t>Parents are very welcome to get involved in the life of the school in any way that they can, </a:t>
            </a:r>
            <a:r>
              <a:rPr lang="en-GB" b="1" dirty="0" err="1" smtClean="0">
                <a:solidFill>
                  <a:schemeClr val="accent2">
                    <a:lumMod val="75000"/>
                  </a:schemeClr>
                </a:solidFill>
                <a:latin typeface="Comic Sans MS" pitchFamily="66" charset="0"/>
              </a:rPr>
              <a:t>covid</a:t>
            </a:r>
            <a:r>
              <a:rPr lang="en-GB" b="1" dirty="0" smtClean="0">
                <a:solidFill>
                  <a:schemeClr val="accent2">
                    <a:lumMod val="75000"/>
                  </a:schemeClr>
                </a:solidFill>
                <a:latin typeface="Comic Sans MS" pitchFamily="66" charset="0"/>
              </a:rPr>
              <a:t> 19 restrictions permitting</a:t>
            </a:r>
            <a:endParaRPr lang="en-GB" b="1" dirty="0">
              <a:solidFill>
                <a:schemeClr val="accent2">
                  <a:lumMod val="75000"/>
                </a:schemeClr>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836712"/>
            <a:ext cx="8229600" cy="722344"/>
          </a:xfrm>
        </p:spPr>
        <p:txBody>
          <a:bodyPr>
            <a:normAutofit/>
          </a:bodyPr>
          <a:lstStyle/>
          <a:p>
            <a:r>
              <a:rPr lang="en-GB" sz="3600" dirty="0" smtClean="0">
                <a:latin typeface="Comic Sans MS" pitchFamily="66" charset="0"/>
              </a:rPr>
              <a:t>The Teaching Staff</a:t>
            </a:r>
            <a:endParaRPr lang="en-GB" sz="3600" dirty="0">
              <a:latin typeface="Comic Sans MS" pitchFamily="66" charset="0"/>
            </a:endParaRPr>
          </a:p>
        </p:txBody>
      </p:sp>
      <p:sp>
        <p:nvSpPr>
          <p:cNvPr id="3" name="Content Placeholder 2"/>
          <p:cNvSpPr>
            <a:spLocks noGrp="1"/>
          </p:cNvSpPr>
          <p:nvPr>
            <p:ph idx="1"/>
          </p:nvPr>
        </p:nvSpPr>
        <p:spPr/>
        <p:txBody>
          <a:bodyPr>
            <a:normAutofit fontScale="92500" lnSpcReduction="10000"/>
          </a:bodyPr>
          <a:lstStyle/>
          <a:p>
            <a:r>
              <a:rPr lang="en-GB" dirty="0" smtClean="0">
                <a:solidFill>
                  <a:schemeClr val="accent2">
                    <a:lumMod val="75000"/>
                  </a:schemeClr>
                </a:solidFill>
                <a:latin typeface="Comic Sans MS" pitchFamily="66" charset="0"/>
              </a:rPr>
              <a:t>Mrs Symington is a Teaching Principal with 24 years experience in Nursery, nine of those as a Nursery Principal</a:t>
            </a:r>
          </a:p>
          <a:p>
            <a:r>
              <a:rPr lang="en-GB" dirty="0" smtClean="0">
                <a:solidFill>
                  <a:schemeClr val="accent2">
                    <a:lumMod val="75000"/>
                  </a:schemeClr>
                </a:solidFill>
                <a:latin typeface="Comic Sans MS" pitchFamily="66" charset="0"/>
              </a:rPr>
              <a:t>Mrs Mc </a:t>
            </a:r>
            <a:r>
              <a:rPr lang="en-GB" dirty="0" err="1" smtClean="0">
                <a:solidFill>
                  <a:schemeClr val="accent2">
                    <a:lumMod val="75000"/>
                  </a:schemeClr>
                </a:solidFill>
                <a:latin typeface="Comic Sans MS" pitchFamily="66" charset="0"/>
              </a:rPr>
              <a:t>Gowan</a:t>
            </a:r>
            <a:r>
              <a:rPr lang="en-GB" dirty="0" smtClean="0">
                <a:solidFill>
                  <a:schemeClr val="accent2">
                    <a:lumMod val="75000"/>
                  </a:schemeClr>
                </a:solidFill>
                <a:latin typeface="Comic Sans MS" pitchFamily="66" charset="0"/>
              </a:rPr>
              <a:t> has taught in Nursery for 13 years</a:t>
            </a:r>
          </a:p>
          <a:p>
            <a:r>
              <a:rPr lang="en-GB" dirty="0" smtClean="0">
                <a:solidFill>
                  <a:schemeClr val="accent2">
                    <a:lumMod val="75000"/>
                  </a:schemeClr>
                </a:solidFill>
                <a:latin typeface="Comic Sans MS" pitchFamily="66" charset="0"/>
              </a:rPr>
              <a:t>Mrs Farren has taught in Nursery for 25 years</a:t>
            </a:r>
          </a:p>
          <a:p>
            <a:r>
              <a:rPr lang="en-GB" dirty="0" smtClean="0">
                <a:solidFill>
                  <a:schemeClr val="accent2">
                    <a:lumMod val="75000"/>
                  </a:schemeClr>
                </a:solidFill>
                <a:latin typeface="Comic Sans MS" pitchFamily="66" charset="0"/>
              </a:rPr>
              <a:t>All of the teaching staff hold postgraduate qualifications in Nursery Education and specialised in Early Years during their undergraduate studies. They have all undertaken extensive professional development in Nursery and Early years</a:t>
            </a:r>
          </a:p>
          <a:p>
            <a:r>
              <a:rPr lang="en-GB" dirty="0" smtClean="0">
                <a:solidFill>
                  <a:schemeClr val="accent2">
                    <a:lumMod val="75000"/>
                  </a:schemeClr>
                </a:solidFill>
                <a:latin typeface="Comic Sans MS" pitchFamily="66" charset="0"/>
              </a:rPr>
              <a:t>The Principal holds a PQHNI qualification which is a specialist </a:t>
            </a:r>
            <a:r>
              <a:rPr lang="en-GB" dirty="0" err="1" smtClean="0">
                <a:solidFill>
                  <a:schemeClr val="accent2">
                    <a:lumMod val="75000"/>
                  </a:schemeClr>
                </a:solidFill>
                <a:latin typeface="Comic Sans MS" pitchFamily="66" charset="0"/>
              </a:rPr>
              <a:t>Headteacher</a:t>
            </a:r>
            <a:r>
              <a:rPr lang="en-GB" dirty="0" smtClean="0">
                <a:solidFill>
                  <a:schemeClr val="accent2">
                    <a:lumMod val="75000"/>
                  </a:schemeClr>
                </a:solidFill>
                <a:latin typeface="Comic Sans MS" pitchFamily="66" charset="0"/>
              </a:rPr>
              <a:t> professional qualification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endParaRPr lang="en-GB" sz="3100" dirty="0">
              <a:latin typeface="Comic Sans MS" pitchFamily="66" charset="0"/>
            </a:endParaRPr>
          </a:p>
        </p:txBody>
      </p:sp>
      <p:sp>
        <p:nvSpPr>
          <p:cNvPr id="3" name="Subtitle 2"/>
          <p:cNvSpPr>
            <a:spLocks noGrp="1"/>
          </p:cNvSpPr>
          <p:nvPr>
            <p:ph type="subTitle" idx="1"/>
          </p:nvPr>
        </p:nvSpPr>
        <p:spPr>
          <a:xfrm>
            <a:off x="467544" y="1052736"/>
            <a:ext cx="7854696" cy="6448680"/>
          </a:xfrm>
        </p:spPr>
        <p:txBody>
          <a:bodyPr>
            <a:normAutofit/>
          </a:bodyPr>
          <a:lstStyle/>
          <a:p>
            <a:r>
              <a:rPr lang="en-GB" sz="2800" dirty="0" smtClean="0">
                <a:latin typeface="Comic Sans MS" pitchFamily="66" charset="0"/>
              </a:rPr>
              <a:t>The support staff</a:t>
            </a:r>
          </a:p>
          <a:p>
            <a:r>
              <a:rPr lang="en-GB" sz="2400" dirty="0" smtClean="0">
                <a:latin typeface="Comic Sans MS" pitchFamily="66" charset="0"/>
              </a:rPr>
              <a:t>Mrs Wright  30 years in Ravenscroft</a:t>
            </a:r>
            <a:br>
              <a:rPr lang="en-GB" sz="2400" dirty="0" smtClean="0">
                <a:latin typeface="Comic Sans MS" pitchFamily="66" charset="0"/>
              </a:rPr>
            </a:br>
            <a:r>
              <a:rPr lang="en-GB" sz="2400" dirty="0" smtClean="0">
                <a:latin typeface="Comic Sans MS" pitchFamily="66" charset="0"/>
              </a:rPr>
              <a:t>Miss Steed 18 years in Ravenscroft</a:t>
            </a:r>
            <a:br>
              <a:rPr lang="en-GB" sz="2400" dirty="0" smtClean="0">
                <a:latin typeface="Comic Sans MS" pitchFamily="66" charset="0"/>
              </a:rPr>
            </a:br>
            <a:r>
              <a:rPr lang="en-GB" sz="2400" dirty="0" smtClean="0">
                <a:latin typeface="Comic Sans MS" pitchFamily="66" charset="0"/>
              </a:rPr>
              <a:t>Miss Ball 15 years in Ravenscroft</a:t>
            </a:r>
            <a:br>
              <a:rPr lang="en-GB" sz="2400" dirty="0" smtClean="0">
                <a:latin typeface="Comic Sans MS" pitchFamily="66" charset="0"/>
              </a:rPr>
            </a:br>
            <a:r>
              <a:rPr lang="en-GB" sz="2400" dirty="0" smtClean="0">
                <a:latin typeface="Comic Sans MS" pitchFamily="66" charset="0"/>
              </a:rPr>
              <a:t>Mrs Gillespie 5 years in Ravenscroft</a:t>
            </a:r>
          </a:p>
          <a:p>
            <a:endParaRPr lang="en-GB" sz="2400" dirty="0" smtClean="0">
              <a:latin typeface="Comic Sans MS" pitchFamily="66" charset="0"/>
            </a:endParaRPr>
          </a:p>
          <a:p>
            <a:r>
              <a:rPr lang="en-GB" sz="2400" dirty="0" smtClean="0">
                <a:latin typeface="Comic Sans MS" pitchFamily="66" charset="0"/>
              </a:rPr>
              <a:t>All are qualified and experienced Nursery Assistants with a wealth of experience and professional development in Nursery School settings</a:t>
            </a:r>
          </a:p>
          <a:p>
            <a:endParaRPr lang="en-GB" sz="2400" dirty="0" smtClean="0">
              <a:latin typeface="Comic Sans MS" pitchFamily="66" charset="0"/>
            </a:endParaRPr>
          </a:p>
          <a:p>
            <a:r>
              <a:rPr lang="en-GB" sz="2400" dirty="0" smtClean="0">
                <a:latin typeface="Comic Sans MS" pitchFamily="66" charset="0"/>
              </a:rPr>
              <a:t>Christine Woodrow</a:t>
            </a:r>
            <a:br>
              <a:rPr lang="en-GB" sz="2400" dirty="0" smtClean="0">
                <a:latin typeface="Comic Sans MS" pitchFamily="66" charset="0"/>
              </a:rPr>
            </a:br>
            <a:r>
              <a:rPr lang="en-GB" sz="2400" dirty="0" smtClean="0">
                <a:latin typeface="Comic Sans MS" pitchFamily="66" charset="0"/>
              </a:rPr>
              <a:t>A member of our BOG and a school volunteer  </a:t>
            </a:r>
            <a:endParaRPr lang="en-GB"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924944"/>
            <a:ext cx="8305800" cy="1143000"/>
          </a:xfrm>
        </p:spPr>
        <p:txBody>
          <a:bodyPr/>
          <a:lstStyle/>
          <a:p>
            <a:r>
              <a:rPr lang="en-GB" dirty="0" smtClean="0">
                <a:latin typeface="Comic Sans MS" pitchFamily="66" charset="0"/>
              </a:rPr>
              <a:t>How to apply</a:t>
            </a:r>
            <a:endParaRPr lang="en-GB" dirty="0">
              <a:latin typeface="Comic Sans MS" pitchFamily="66"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
            </a:r>
            <a:br>
              <a:rPr lang="en-GB" dirty="0" smtClean="0"/>
            </a:br>
            <a:endParaRPr lang="en-GB" dirty="0"/>
          </a:p>
        </p:txBody>
      </p:sp>
      <p:sp>
        <p:nvSpPr>
          <p:cNvPr id="3" name="Content Placeholder 2"/>
          <p:cNvSpPr>
            <a:spLocks noGrp="1"/>
          </p:cNvSpPr>
          <p:nvPr>
            <p:ph idx="1"/>
          </p:nvPr>
        </p:nvSpPr>
        <p:spPr>
          <a:xfrm>
            <a:off x="457200" y="980728"/>
            <a:ext cx="8229600" cy="5544616"/>
          </a:xfrm>
        </p:spPr>
        <p:txBody>
          <a:bodyPr>
            <a:normAutofit/>
          </a:bodyPr>
          <a:lstStyle/>
          <a:p>
            <a:pPr>
              <a:buNone/>
            </a:pPr>
            <a:r>
              <a:rPr lang="en-GB" sz="2800" b="1" dirty="0" smtClean="0">
                <a:solidFill>
                  <a:schemeClr val="accent2">
                    <a:lumMod val="75000"/>
                  </a:schemeClr>
                </a:solidFill>
                <a:latin typeface="Comic Sans MS" pitchFamily="66" charset="0"/>
              </a:rPr>
              <a:t>The application process will be online only</a:t>
            </a:r>
          </a:p>
          <a:p>
            <a:pPr>
              <a:buNone/>
            </a:pPr>
            <a:endParaRPr lang="en-GB" sz="1800" b="1" dirty="0" smtClean="0">
              <a:solidFill>
                <a:schemeClr val="accent2">
                  <a:lumMod val="75000"/>
                </a:schemeClr>
              </a:solidFill>
              <a:latin typeface="Comic Sans MS" pitchFamily="66" charset="0"/>
            </a:endParaRPr>
          </a:p>
          <a:p>
            <a:pPr algn="ctr">
              <a:buNone/>
            </a:pPr>
            <a:r>
              <a:rPr lang="en-GB" dirty="0" smtClean="0">
                <a:solidFill>
                  <a:schemeClr val="accent2">
                    <a:lumMod val="75000"/>
                  </a:schemeClr>
                </a:solidFill>
                <a:latin typeface="Comic Sans MS" pitchFamily="66" charset="0"/>
              </a:rPr>
              <a:t>The EANI portal can be accessed at:</a:t>
            </a:r>
          </a:p>
          <a:p>
            <a:pPr algn="ctr">
              <a:buNone/>
            </a:pPr>
            <a:endParaRPr lang="en-GB" dirty="0" smtClean="0">
              <a:solidFill>
                <a:schemeClr val="accent2">
                  <a:lumMod val="75000"/>
                </a:schemeClr>
              </a:solidFill>
              <a:latin typeface="Comic Sans MS" pitchFamily="66" charset="0"/>
            </a:endParaRPr>
          </a:p>
          <a:p>
            <a:pPr algn="ctr">
              <a:buNone/>
            </a:pPr>
            <a:r>
              <a:rPr lang="en-GB" dirty="0" smtClean="0">
                <a:solidFill>
                  <a:schemeClr val="accent2">
                    <a:lumMod val="75000"/>
                  </a:schemeClr>
                </a:solidFill>
                <a:latin typeface="Comic Sans MS" pitchFamily="66" charset="0"/>
                <a:hlinkClick r:id="rId2"/>
              </a:rPr>
              <a:t>https://www.eani.org.uk/parents/admissions</a:t>
            </a:r>
            <a:endParaRPr lang="en-GB" dirty="0" smtClean="0">
              <a:solidFill>
                <a:schemeClr val="accent2">
                  <a:lumMod val="75000"/>
                </a:schemeClr>
              </a:solidFill>
              <a:latin typeface="Comic Sans MS" pitchFamily="66" charset="0"/>
            </a:endParaRPr>
          </a:p>
          <a:p>
            <a:pPr algn="ctr">
              <a:buNone/>
            </a:pPr>
            <a:endParaRPr lang="en-GB" dirty="0" smtClean="0">
              <a:solidFill>
                <a:schemeClr val="accent2">
                  <a:lumMod val="75000"/>
                </a:schemeClr>
              </a:solidFill>
              <a:latin typeface="Comic Sans MS" pitchFamily="66" charset="0"/>
            </a:endParaRPr>
          </a:p>
          <a:p>
            <a:pPr algn="ctr">
              <a:buNone/>
            </a:pPr>
            <a:endParaRPr lang="en-GB" dirty="0" smtClean="0">
              <a:solidFill>
                <a:schemeClr val="accent2">
                  <a:lumMod val="75000"/>
                </a:schemeClr>
              </a:solidFill>
              <a:latin typeface="Comic Sans MS" pitchFamily="66" charset="0"/>
            </a:endParaRPr>
          </a:p>
          <a:p>
            <a:pPr algn="ctr">
              <a:buNone/>
            </a:pPr>
            <a:endParaRPr lang="en-GB" dirty="0" smtClean="0">
              <a:solidFill>
                <a:schemeClr val="accent2">
                  <a:lumMod val="75000"/>
                </a:schemeClr>
              </a:solidFill>
              <a:latin typeface="Comic Sans MS" pitchFamily="66" charset="0"/>
              <a:hlinkClick r:id="rId3"/>
            </a:endParaRPr>
          </a:p>
          <a:p>
            <a:pPr algn="ctr">
              <a:buNone/>
            </a:pPr>
            <a:endParaRPr lang="en-GB" dirty="0">
              <a:solidFill>
                <a:schemeClr val="accent2">
                  <a:lumMod val="75000"/>
                </a:schemeClr>
              </a:solidFill>
              <a:latin typeface="Comic Sans MS" pitchFamily="66" charset="0"/>
              <a:hlinkClick r:id="rId3"/>
            </a:endParaRPr>
          </a:p>
          <a:p>
            <a:pPr algn="ctr">
              <a:buNone/>
            </a:pPr>
            <a:endParaRPr lang="en-GB" dirty="0" smtClean="0">
              <a:solidFill>
                <a:schemeClr val="accent2">
                  <a:lumMod val="75000"/>
                </a:schemeClr>
              </a:solidFill>
              <a:latin typeface="Comic Sans MS" pitchFamily="66" charset="0"/>
              <a:hlinkClick r:id="rId3"/>
            </a:endParaRPr>
          </a:p>
          <a:p>
            <a:pPr algn="ctr">
              <a:buNone/>
            </a:pPr>
            <a:endParaRPr lang="en-GB" dirty="0" smtClean="0">
              <a:solidFill>
                <a:schemeClr val="accent2">
                  <a:lumMod val="75000"/>
                </a:schemeClr>
              </a:solidFill>
              <a:latin typeface="Comic Sans MS" pitchFamily="66" charset="0"/>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35702" y="4149080"/>
            <a:ext cx="3272596" cy="1813548"/>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52736"/>
            <a:ext cx="8229600" cy="5271864"/>
          </a:xfrm>
        </p:spPr>
        <p:txBody>
          <a:bodyPr>
            <a:normAutofit/>
          </a:bodyPr>
          <a:lstStyle/>
          <a:p>
            <a:r>
              <a:rPr lang="en-GB" dirty="0" smtClean="0">
                <a:solidFill>
                  <a:schemeClr val="accent2">
                    <a:lumMod val="75000"/>
                  </a:schemeClr>
                </a:solidFill>
                <a:latin typeface="Comic Sans MS" pitchFamily="66" charset="0"/>
              </a:rPr>
              <a:t>This link will be available on our school website</a:t>
            </a:r>
          </a:p>
          <a:p>
            <a:pPr>
              <a:buNone/>
            </a:pPr>
            <a:endParaRPr lang="en-GB" dirty="0" smtClean="0">
              <a:solidFill>
                <a:schemeClr val="accent2">
                  <a:lumMod val="75000"/>
                </a:schemeClr>
              </a:solidFill>
              <a:latin typeface="Comic Sans MS" pitchFamily="66" charset="0"/>
            </a:endParaRPr>
          </a:p>
          <a:p>
            <a:r>
              <a:rPr lang="en-GB" dirty="0" smtClean="0">
                <a:solidFill>
                  <a:schemeClr val="accent2">
                    <a:lumMod val="75000"/>
                  </a:schemeClr>
                </a:solidFill>
                <a:latin typeface="Comic Sans MS" pitchFamily="66" charset="0"/>
                <a:hlinkClick r:id="rId2"/>
              </a:rPr>
              <a:t>www.ravenscroftnursery.co.uk</a:t>
            </a:r>
            <a:endParaRPr lang="en-GB" dirty="0" smtClean="0">
              <a:solidFill>
                <a:schemeClr val="accent2">
                  <a:lumMod val="75000"/>
                </a:schemeClr>
              </a:solidFill>
              <a:latin typeface="Comic Sans MS" pitchFamily="66" charset="0"/>
            </a:endParaRPr>
          </a:p>
          <a:p>
            <a:endParaRPr lang="en-GB" dirty="0" smtClean="0">
              <a:solidFill>
                <a:schemeClr val="accent2">
                  <a:lumMod val="75000"/>
                </a:schemeClr>
              </a:solidFill>
              <a:latin typeface="Comic Sans MS" pitchFamily="66" charset="0"/>
            </a:endParaRPr>
          </a:p>
          <a:p>
            <a:r>
              <a:rPr lang="en-GB" b="1" dirty="0" smtClean="0">
                <a:solidFill>
                  <a:schemeClr val="accent2">
                    <a:lumMod val="75000"/>
                  </a:schemeClr>
                </a:solidFill>
                <a:latin typeface="Comic Sans MS" pitchFamily="66" charset="0"/>
              </a:rPr>
              <a:t>The application process goes live from </a:t>
            </a:r>
            <a:r>
              <a:rPr lang="en-GB" b="1" dirty="0" smtClean="0">
                <a:solidFill>
                  <a:schemeClr val="accent2">
                    <a:lumMod val="75000"/>
                  </a:schemeClr>
                </a:solidFill>
                <a:latin typeface="Comic Sans MS" pitchFamily="66" charset="0"/>
              </a:rPr>
              <a:t>Tuesday </a:t>
            </a:r>
            <a:r>
              <a:rPr lang="en-GB" b="1" dirty="0" smtClean="0">
                <a:solidFill>
                  <a:schemeClr val="accent2">
                    <a:lumMod val="75000"/>
                  </a:schemeClr>
                </a:solidFill>
                <a:latin typeface="Comic Sans MS" pitchFamily="66" charset="0"/>
              </a:rPr>
              <a:t>10th January 2022 @ noon</a:t>
            </a:r>
          </a:p>
          <a:p>
            <a:endParaRPr lang="en-GB" b="1" dirty="0" smtClean="0">
              <a:solidFill>
                <a:schemeClr val="accent2">
                  <a:lumMod val="75000"/>
                </a:schemeClr>
              </a:solidFill>
              <a:latin typeface="Comic Sans MS" pitchFamily="66" charset="0"/>
            </a:endParaRPr>
          </a:p>
          <a:p>
            <a:r>
              <a:rPr lang="en-GB" b="1" dirty="0" smtClean="0">
                <a:solidFill>
                  <a:schemeClr val="accent2">
                    <a:lumMod val="75000"/>
                  </a:schemeClr>
                </a:solidFill>
                <a:latin typeface="Comic Sans MS" pitchFamily="66" charset="0"/>
              </a:rPr>
              <a:t>The closing date is Friday </a:t>
            </a:r>
            <a:r>
              <a:rPr lang="en-GB" b="1" dirty="0" smtClean="0">
                <a:solidFill>
                  <a:schemeClr val="accent2">
                    <a:lumMod val="75000"/>
                  </a:schemeClr>
                </a:solidFill>
                <a:latin typeface="Comic Sans MS" pitchFamily="66" charset="0"/>
              </a:rPr>
              <a:t>27</a:t>
            </a:r>
            <a:r>
              <a:rPr lang="en-GB" b="1" baseline="30000" dirty="0" smtClean="0">
                <a:solidFill>
                  <a:schemeClr val="accent2">
                    <a:lumMod val="75000"/>
                  </a:schemeClr>
                </a:solidFill>
                <a:latin typeface="Comic Sans MS" pitchFamily="66" charset="0"/>
              </a:rPr>
              <a:t>th</a:t>
            </a:r>
            <a:r>
              <a:rPr lang="en-GB" b="1" dirty="0" smtClean="0">
                <a:solidFill>
                  <a:schemeClr val="accent2">
                    <a:lumMod val="75000"/>
                  </a:schemeClr>
                </a:solidFill>
                <a:latin typeface="Comic Sans MS" pitchFamily="66" charset="0"/>
              </a:rPr>
              <a:t> </a:t>
            </a:r>
            <a:r>
              <a:rPr lang="en-GB" b="1" dirty="0" smtClean="0">
                <a:solidFill>
                  <a:schemeClr val="accent2">
                    <a:lumMod val="75000"/>
                  </a:schemeClr>
                </a:solidFill>
                <a:latin typeface="Comic Sans MS" pitchFamily="66" charset="0"/>
              </a:rPr>
              <a:t>January 2022 @ noon.</a:t>
            </a:r>
          </a:p>
          <a:p>
            <a:endParaRPr lang="en-GB" b="1" dirty="0" smtClean="0">
              <a:solidFill>
                <a:schemeClr val="accent2">
                  <a:lumMod val="75000"/>
                </a:schemeClr>
              </a:solidFill>
              <a:latin typeface="Comic Sans MS" pitchFamily="66" charset="0"/>
            </a:endParaRPr>
          </a:p>
          <a:p>
            <a:r>
              <a:rPr lang="en-GB" dirty="0" smtClean="0">
                <a:solidFill>
                  <a:schemeClr val="accent2">
                    <a:lumMod val="75000"/>
                  </a:schemeClr>
                </a:solidFill>
                <a:latin typeface="Comic Sans MS" pitchFamily="66" charset="0"/>
              </a:rPr>
              <a:t>Application form is only available online</a:t>
            </a:r>
          </a:p>
          <a:p>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8760"/>
            <a:ext cx="8229600" cy="1656184"/>
          </a:xfrm>
        </p:spPr>
        <p:txBody>
          <a:bodyPr>
            <a:normAutofit/>
          </a:bodyPr>
          <a:lstStyle/>
          <a:p>
            <a:pPr algn="ctr"/>
            <a:r>
              <a:rPr lang="en-GB" dirty="0" smtClean="0">
                <a:latin typeface="Comic Sans MS" panose="030F0702030302020204" pitchFamily="66" charset="0"/>
              </a:rPr>
              <a:t>Visit the link below for a quick video guide:</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endParaRPr lang="en-GB" dirty="0" smtClean="0">
              <a:latin typeface="Comic Sans MS" panose="030F0702030302020204" pitchFamily="66" charset="0"/>
              <a:hlinkClick r:id="rId2"/>
            </a:endParaRPr>
          </a:p>
          <a:p>
            <a:pPr marL="0" indent="0">
              <a:buNone/>
            </a:pPr>
            <a:endParaRPr lang="en-GB" dirty="0">
              <a:latin typeface="Comic Sans MS" panose="030F0702030302020204" pitchFamily="66" charset="0"/>
              <a:hlinkClick r:id="rId2"/>
            </a:endParaRPr>
          </a:p>
          <a:p>
            <a:pPr marL="0" indent="0">
              <a:buNone/>
            </a:pPr>
            <a:endParaRPr lang="en-GB" dirty="0" smtClean="0">
              <a:latin typeface="Comic Sans MS" panose="030F0702030302020204" pitchFamily="66" charset="0"/>
              <a:hlinkClick r:id="rId2"/>
            </a:endParaRPr>
          </a:p>
          <a:p>
            <a:pPr marL="0" indent="0">
              <a:buNone/>
            </a:pPr>
            <a:endParaRPr lang="en-GB" dirty="0" smtClean="0">
              <a:latin typeface="Comic Sans MS" panose="030F0702030302020204" pitchFamily="66" charset="0"/>
              <a:hlinkClick r:id="rId2"/>
            </a:endParaRPr>
          </a:p>
          <a:p>
            <a:pPr marL="0" indent="0">
              <a:buNone/>
            </a:pPr>
            <a:r>
              <a:rPr lang="en-GB" dirty="0" smtClean="0">
                <a:latin typeface="Comic Sans MS" panose="030F0702030302020204" pitchFamily="66" charset="0"/>
                <a:hlinkClick r:id="rId2"/>
              </a:rPr>
              <a:t>https://www.eani.org.uk/parents/admissions/pre-school-admissions-guide</a:t>
            </a:r>
            <a:endParaRPr lang="en-GB" dirty="0">
              <a:latin typeface="Comic Sans MS" panose="030F0702030302020204" pitchFamily="66" charset="0"/>
            </a:endParaRPr>
          </a:p>
        </p:txBody>
      </p:sp>
    </p:spTree>
    <p:extLst>
      <p:ext uri="{BB962C8B-B14F-4D97-AF65-F5344CB8AC3E}">
        <p14:creationId xmlns:p14="http://schemas.microsoft.com/office/powerpoint/2010/main" val="1342942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980728"/>
            <a:ext cx="8305800" cy="5517232"/>
          </a:xfrm>
        </p:spPr>
        <p:txBody>
          <a:bodyPr>
            <a:normAutofit fontScale="90000"/>
          </a:bodyPr>
          <a:lstStyle/>
          <a:p>
            <a:r>
              <a:rPr lang="en-GB" sz="3200" b="1" dirty="0" smtClean="0">
                <a:latin typeface="Comic Sans MS" pitchFamily="66" charset="0"/>
              </a:rPr>
              <a:t/>
            </a:r>
            <a:br>
              <a:rPr lang="en-GB" sz="3200" b="1" dirty="0" smtClean="0">
                <a:latin typeface="Comic Sans MS" pitchFamily="66" charset="0"/>
              </a:rPr>
            </a:br>
            <a:r>
              <a:rPr lang="en-GB" sz="3200" b="1" dirty="0" smtClean="0">
                <a:latin typeface="Comic Sans MS" pitchFamily="66" charset="0"/>
              </a:rPr>
              <a:t/>
            </a:r>
            <a:br>
              <a:rPr lang="en-GB" sz="3200" b="1" dirty="0" smtClean="0">
                <a:latin typeface="Comic Sans MS" pitchFamily="66" charset="0"/>
              </a:rPr>
            </a:br>
            <a:r>
              <a:rPr lang="en-GB" sz="3200" b="1" dirty="0" smtClean="0">
                <a:latin typeface="Comic Sans MS" pitchFamily="66" charset="0"/>
              </a:rPr>
              <a:t>All supporting documents will need to be submitted to complete your child’s application </a:t>
            </a:r>
            <a:br>
              <a:rPr lang="en-GB" sz="3200" b="1" dirty="0" smtClean="0">
                <a:latin typeface="Comic Sans MS" pitchFamily="66" charset="0"/>
              </a:rPr>
            </a:br>
            <a:r>
              <a:rPr lang="en-GB" sz="2800" b="1" dirty="0" smtClean="0">
                <a:latin typeface="Comic Sans MS" pitchFamily="66" charset="0"/>
              </a:rPr>
              <a:t/>
            </a:r>
            <a:br>
              <a:rPr lang="en-GB" sz="2800" b="1" dirty="0" smtClean="0">
                <a:latin typeface="Comic Sans MS" pitchFamily="66" charset="0"/>
              </a:rPr>
            </a:br>
            <a:r>
              <a:rPr lang="en-GB" sz="2200" dirty="0" smtClean="0">
                <a:latin typeface="Comic Sans MS" pitchFamily="66" charset="0"/>
              </a:rPr>
              <a:t>Birth Certificates and proof of address documents MUST be submitted directly to Ravenscroft Nursery School by </a:t>
            </a:r>
            <a:r>
              <a:rPr lang="en-GB" sz="2200" b="1" dirty="0" smtClean="0">
                <a:latin typeface="Comic Sans MS" pitchFamily="66" charset="0"/>
              </a:rPr>
              <a:t>noon on </a:t>
            </a:r>
            <a:r>
              <a:rPr lang="en-GB" sz="2200" b="1" dirty="0" smtClean="0">
                <a:latin typeface="Comic Sans MS" pitchFamily="66" charset="0"/>
              </a:rPr>
              <a:t>Tuesday 31</a:t>
            </a:r>
            <a:r>
              <a:rPr lang="en-GB" sz="2200" b="1" baseline="30000" dirty="0" smtClean="0">
                <a:latin typeface="Comic Sans MS" pitchFamily="66" charset="0"/>
              </a:rPr>
              <a:t>st</a:t>
            </a:r>
            <a:r>
              <a:rPr lang="en-GB" sz="2200" b="1" dirty="0" smtClean="0">
                <a:latin typeface="Comic Sans MS" pitchFamily="66" charset="0"/>
              </a:rPr>
              <a:t> January 2023 </a:t>
            </a:r>
            <a:r>
              <a:rPr lang="en-GB" sz="2200" dirty="0" smtClean="0">
                <a:latin typeface="Comic Sans MS" pitchFamily="66" charset="0"/>
              </a:rPr>
              <a:t>- further information regarding any additional documents required will be posted on our school website</a:t>
            </a:r>
            <a:br>
              <a:rPr lang="en-GB" sz="2200" dirty="0" smtClean="0">
                <a:latin typeface="Comic Sans MS" pitchFamily="66" charset="0"/>
              </a:rPr>
            </a:br>
            <a:r>
              <a:rPr lang="en-GB" sz="2200" dirty="0" smtClean="0">
                <a:latin typeface="Comic Sans MS" pitchFamily="66" charset="0"/>
              </a:rPr>
              <a:t/>
            </a:r>
            <a:br>
              <a:rPr lang="en-GB" sz="2200" dirty="0" smtClean="0">
                <a:latin typeface="Comic Sans MS" pitchFamily="66" charset="0"/>
              </a:rPr>
            </a:br>
            <a:r>
              <a:rPr lang="en-GB" sz="2200" dirty="0" smtClean="0">
                <a:latin typeface="Comic Sans MS" pitchFamily="66" charset="0"/>
              </a:rPr>
              <a:t>We are happy to accept any documents relating to your 2</a:t>
            </a:r>
            <a:r>
              <a:rPr lang="en-GB" sz="2200" baseline="30000" dirty="0" smtClean="0">
                <a:latin typeface="Comic Sans MS" pitchFamily="66" charset="0"/>
              </a:rPr>
              <a:t>nd</a:t>
            </a:r>
            <a:r>
              <a:rPr lang="en-GB" sz="2200" dirty="0" smtClean="0">
                <a:latin typeface="Comic Sans MS" pitchFamily="66" charset="0"/>
              </a:rPr>
              <a:t>, 3</a:t>
            </a:r>
            <a:r>
              <a:rPr lang="en-GB" sz="2200" baseline="30000" dirty="0" smtClean="0">
                <a:latin typeface="Comic Sans MS" pitchFamily="66" charset="0"/>
              </a:rPr>
              <a:t>rd</a:t>
            </a:r>
            <a:r>
              <a:rPr lang="en-GB" sz="2200" dirty="0" smtClean="0">
                <a:latin typeface="Comic Sans MS" pitchFamily="66" charset="0"/>
              </a:rPr>
              <a:t> etc preferences and these must be submitted to us in case they are needed to support your application to other settings at subsequent preferences. We advise you to consider these criteria carefully in the event that you are unsuccessful with your 1</a:t>
            </a:r>
            <a:r>
              <a:rPr lang="en-GB" sz="2200" baseline="30000" dirty="0" smtClean="0">
                <a:latin typeface="Comic Sans MS" pitchFamily="66" charset="0"/>
              </a:rPr>
              <a:t>st</a:t>
            </a:r>
            <a:r>
              <a:rPr lang="en-GB" sz="2200" dirty="0" smtClean="0">
                <a:latin typeface="Comic Sans MS" pitchFamily="66" charset="0"/>
              </a:rPr>
              <a:t> preference. For example, if Special Educational Needs is part of the criteria for your 2</a:t>
            </a:r>
            <a:r>
              <a:rPr lang="en-GB" sz="2200" baseline="30000" dirty="0" smtClean="0">
                <a:latin typeface="Comic Sans MS" pitchFamily="66" charset="0"/>
              </a:rPr>
              <a:t>nd</a:t>
            </a:r>
            <a:r>
              <a:rPr lang="en-GB" sz="2200" dirty="0" smtClean="0">
                <a:latin typeface="Comic Sans MS" pitchFamily="66" charset="0"/>
              </a:rPr>
              <a:t> choice, you should attach relevant documentation.</a:t>
            </a:r>
            <a:r>
              <a:rPr lang="en-GB" sz="3100" dirty="0" smtClean="0">
                <a:latin typeface="Comic Sans MS" pitchFamily="66" charset="0"/>
              </a:rPr>
              <a:t/>
            </a:r>
            <a:br>
              <a:rPr lang="en-GB" sz="3100" dirty="0" smtClean="0">
                <a:latin typeface="Comic Sans MS" pitchFamily="66" charset="0"/>
              </a:rPr>
            </a:br>
            <a:endParaRPr lang="en-GB" sz="31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24744"/>
            <a:ext cx="8229600" cy="4954562"/>
          </a:xfrm>
        </p:spPr>
        <p:txBody>
          <a:bodyPr>
            <a:noAutofit/>
          </a:bodyPr>
          <a:lstStyle/>
          <a:p>
            <a:pPr algn="ctr"/>
            <a:r>
              <a:rPr lang="en-GB" sz="3600" dirty="0" smtClean="0">
                <a:latin typeface="Comic Sans MS" pitchFamily="66" charset="0"/>
              </a:rPr>
              <a:t>What should I do if encounter any difficulty?</a:t>
            </a:r>
            <a:br>
              <a:rPr lang="en-GB" sz="3600" dirty="0" smtClean="0">
                <a:latin typeface="Comic Sans MS" pitchFamily="66" charset="0"/>
              </a:rPr>
            </a:br>
            <a:r>
              <a:rPr lang="en-GB" sz="3600" dirty="0" smtClean="0">
                <a:latin typeface="Comic Sans MS" pitchFamily="66" charset="0"/>
              </a:rPr>
              <a:t>Speak to us. Phone on </a:t>
            </a:r>
            <a:br>
              <a:rPr lang="en-GB" sz="3600" dirty="0" smtClean="0">
                <a:latin typeface="Comic Sans MS" pitchFamily="66" charset="0"/>
              </a:rPr>
            </a:br>
            <a:r>
              <a:rPr lang="en-GB" sz="3600" dirty="0" smtClean="0">
                <a:latin typeface="Comic Sans MS" pitchFamily="66" charset="0"/>
              </a:rPr>
              <a:t>02890 471684 </a:t>
            </a:r>
            <a:br>
              <a:rPr lang="en-GB" sz="3600" dirty="0" smtClean="0">
                <a:latin typeface="Comic Sans MS" pitchFamily="66" charset="0"/>
              </a:rPr>
            </a:br>
            <a:r>
              <a:rPr lang="en-GB" sz="3600" dirty="0" smtClean="0">
                <a:latin typeface="Comic Sans MS" pitchFamily="66" charset="0"/>
              </a:rPr>
              <a:t>or </a:t>
            </a:r>
            <a:br>
              <a:rPr lang="en-GB" sz="3600" dirty="0" smtClean="0">
                <a:latin typeface="Comic Sans MS" pitchFamily="66" charset="0"/>
              </a:rPr>
            </a:br>
            <a:r>
              <a:rPr lang="en-GB" sz="3600" dirty="0" smtClean="0">
                <a:latin typeface="Comic Sans MS" pitchFamily="66" charset="0"/>
              </a:rPr>
              <a:t>07553 028074 office hours during any lockdown</a:t>
            </a:r>
            <a:br>
              <a:rPr lang="en-GB" sz="3600" dirty="0" smtClean="0">
                <a:latin typeface="Comic Sans MS" pitchFamily="66" charset="0"/>
              </a:rPr>
            </a:br>
            <a:r>
              <a:rPr lang="en-GB" sz="3600" dirty="0" smtClean="0">
                <a:latin typeface="Comic Sans MS" pitchFamily="66" charset="0"/>
              </a:rPr>
              <a:t>We can help you get online to submit your application if needed.</a:t>
            </a:r>
            <a:endParaRPr lang="en-GB" sz="3600" dirty="0">
              <a:latin typeface="Comic Sans MS" pitchFamily="66"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62674"/>
          </a:xfrm>
        </p:spPr>
        <p:txBody>
          <a:bodyPr>
            <a:normAutofit/>
          </a:bodyPr>
          <a:lstStyle/>
          <a:p>
            <a:r>
              <a:rPr lang="en-GB" dirty="0" smtClean="0">
                <a:latin typeface="Comic Sans MS" pitchFamily="66" charset="0"/>
              </a:rPr>
              <a:t>DO NOT DELAY SUBMITTING YOUR APPLICATION </a:t>
            </a:r>
            <a:br>
              <a:rPr lang="en-GB" dirty="0" smtClean="0">
                <a:latin typeface="Comic Sans MS" pitchFamily="66" charset="0"/>
              </a:rPr>
            </a:br>
            <a:r>
              <a:rPr lang="en-GB" dirty="0">
                <a:latin typeface="Comic Sans MS" pitchFamily="66" charset="0"/>
              </a:rPr>
              <a:t/>
            </a:r>
            <a:br>
              <a:rPr lang="en-GB" dirty="0">
                <a:latin typeface="Comic Sans MS" pitchFamily="66" charset="0"/>
              </a:rPr>
            </a:br>
            <a:endParaRPr lang="en-GB" dirty="0">
              <a:latin typeface="Comic Sans MS" pitchFamily="66"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412776"/>
            <a:ext cx="8305800" cy="4824536"/>
          </a:xfrm>
        </p:spPr>
        <p:txBody>
          <a:bodyPr>
            <a:normAutofit fontScale="90000"/>
          </a:bodyPr>
          <a:lstStyle/>
          <a:p>
            <a:r>
              <a:rPr lang="en-GB" sz="3600" dirty="0" smtClean="0">
                <a:latin typeface="Comic Sans MS" pitchFamily="66" charset="0"/>
              </a:rPr>
              <a:t/>
            </a:r>
            <a:br>
              <a:rPr lang="en-GB" sz="3600" dirty="0" smtClean="0">
                <a:latin typeface="Comic Sans MS" pitchFamily="66" charset="0"/>
              </a:rPr>
            </a:br>
            <a:r>
              <a:rPr lang="en-GB" sz="3600" dirty="0" smtClean="0">
                <a:latin typeface="Comic Sans MS" pitchFamily="66" charset="0"/>
              </a:rPr>
              <a:t/>
            </a:r>
            <a:br>
              <a:rPr lang="en-GB" sz="3600" dirty="0" smtClean="0">
                <a:latin typeface="Comic Sans MS" pitchFamily="66" charset="0"/>
              </a:rPr>
            </a:br>
            <a:r>
              <a:rPr lang="en-GB" sz="3600" dirty="0" smtClean="0">
                <a:latin typeface="Comic Sans MS" pitchFamily="66" charset="0"/>
              </a:rPr>
              <a:t/>
            </a:r>
            <a:br>
              <a:rPr lang="en-GB" sz="3600" dirty="0" smtClean="0">
                <a:latin typeface="Comic Sans MS" pitchFamily="66" charset="0"/>
              </a:rPr>
            </a:br>
            <a:r>
              <a:rPr lang="en-GB" sz="3600" dirty="0" smtClean="0">
                <a:latin typeface="Comic Sans MS" pitchFamily="66" charset="0"/>
              </a:rPr>
              <a:t/>
            </a:r>
            <a:br>
              <a:rPr lang="en-GB" sz="3600" dirty="0" smtClean="0">
                <a:latin typeface="Comic Sans MS" pitchFamily="66" charset="0"/>
              </a:rPr>
            </a:br>
            <a:r>
              <a:rPr lang="en-GB" sz="3600" dirty="0" smtClean="0">
                <a:latin typeface="Comic Sans MS" pitchFamily="66" charset="0"/>
              </a:rPr>
              <a:t/>
            </a:r>
            <a:br>
              <a:rPr lang="en-GB" sz="3600" dirty="0" smtClean="0">
                <a:latin typeface="Comic Sans MS" pitchFamily="66" charset="0"/>
              </a:rPr>
            </a:br>
            <a:r>
              <a:rPr lang="en-GB" sz="3100" dirty="0" smtClean="0">
                <a:latin typeface="Comic Sans MS" pitchFamily="66" charset="0"/>
              </a:rPr>
              <a:t>What is the Admissions criteria for Ravenscroft Nursery School?</a:t>
            </a:r>
            <a:br>
              <a:rPr lang="en-GB" sz="3100" dirty="0" smtClean="0">
                <a:latin typeface="Comic Sans MS" pitchFamily="66" charset="0"/>
              </a:rPr>
            </a:br>
            <a:r>
              <a:rPr lang="en-GB" sz="3100" dirty="0" smtClean="0">
                <a:latin typeface="Comic Sans MS" pitchFamily="66" charset="0"/>
              </a:rPr>
              <a:t/>
            </a:r>
            <a:br>
              <a:rPr lang="en-GB" sz="3100" dirty="0" smtClean="0">
                <a:latin typeface="Comic Sans MS" pitchFamily="66" charset="0"/>
              </a:rPr>
            </a:br>
            <a:r>
              <a:rPr lang="en-GB" sz="3100" dirty="0" smtClean="0">
                <a:latin typeface="Comic Sans MS" pitchFamily="66" charset="0"/>
              </a:rPr>
              <a:t>It will be made available on our website:</a:t>
            </a:r>
            <a:br>
              <a:rPr lang="en-GB" sz="3100" dirty="0" smtClean="0">
                <a:latin typeface="Comic Sans MS" pitchFamily="66" charset="0"/>
              </a:rPr>
            </a:br>
            <a:r>
              <a:rPr lang="en-GB" sz="3100" dirty="0" smtClean="0">
                <a:latin typeface="Comic Sans MS" pitchFamily="66" charset="0"/>
                <a:hlinkClick r:id="rId2"/>
              </a:rPr>
              <a:t>www.ravenscroftnursery.co.uk</a:t>
            </a:r>
            <a:r>
              <a:rPr lang="en-GB" sz="3100" dirty="0" smtClean="0">
                <a:latin typeface="Comic Sans MS" pitchFamily="66" charset="0"/>
              </a:rPr>
              <a:t/>
            </a:r>
            <a:br>
              <a:rPr lang="en-GB" sz="3100" dirty="0" smtClean="0">
                <a:latin typeface="Comic Sans MS" pitchFamily="66" charset="0"/>
              </a:rPr>
            </a:br>
            <a:r>
              <a:rPr lang="en-GB" sz="3100" dirty="0" smtClean="0">
                <a:latin typeface="Comic Sans MS" pitchFamily="66" charset="0"/>
              </a:rPr>
              <a:t/>
            </a:r>
            <a:br>
              <a:rPr lang="en-GB" sz="3100" dirty="0" smtClean="0">
                <a:latin typeface="Comic Sans MS" pitchFamily="66" charset="0"/>
              </a:rPr>
            </a:br>
            <a:r>
              <a:rPr lang="en-GB" sz="3100" dirty="0" smtClean="0">
                <a:latin typeface="Comic Sans MS" pitchFamily="66" charset="0"/>
              </a:rPr>
              <a:t> and </a:t>
            </a:r>
            <a:br>
              <a:rPr lang="en-GB" sz="3100" dirty="0" smtClean="0">
                <a:latin typeface="Comic Sans MS" pitchFamily="66" charset="0"/>
              </a:rPr>
            </a:br>
            <a:r>
              <a:rPr lang="en-GB" sz="3100" dirty="0" smtClean="0">
                <a:latin typeface="Comic Sans MS" pitchFamily="66" charset="0"/>
              </a:rPr>
              <a:t/>
            </a:r>
            <a:br>
              <a:rPr lang="en-GB" sz="3100" dirty="0" smtClean="0">
                <a:latin typeface="Comic Sans MS" pitchFamily="66" charset="0"/>
              </a:rPr>
            </a:br>
            <a:r>
              <a:rPr lang="en-GB" sz="3100" dirty="0" smtClean="0">
                <a:latin typeface="Comic Sans MS" pitchFamily="66" charset="0"/>
              </a:rPr>
              <a:t>The EANI website:</a:t>
            </a:r>
            <a:br>
              <a:rPr lang="en-GB" sz="3100" dirty="0" smtClean="0">
                <a:latin typeface="Comic Sans MS" pitchFamily="66" charset="0"/>
              </a:rPr>
            </a:br>
            <a:r>
              <a:rPr lang="en-GB" sz="3100" dirty="0" smtClean="0">
                <a:latin typeface="Comic Sans MS" pitchFamily="66" charset="0"/>
                <a:hlinkClick r:id="rId3"/>
              </a:rPr>
              <a:t>www.eani.org.uk</a:t>
            </a:r>
            <a:r>
              <a:rPr lang="en-GB" sz="3600" dirty="0" smtClean="0">
                <a:latin typeface="Comic Sans MS" pitchFamily="66" charset="0"/>
              </a:rPr>
              <a:t/>
            </a:r>
            <a:br>
              <a:rPr lang="en-GB" sz="3600" dirty="0" smtClean="0">
                <a:latin typeface="Comic Sans MS" pitchFamily="66" charset="0"/>
              </a:rPr>
            </a:br>
            <a:endParaRPr lang="en-GB" sz="3600" dirty="0">
              <a:latin typeface="Comic Sans MS" pitchFamily="66"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764704"/>
            <a:ext cx="7772400" cy="1008112"/>
          </a:xfrm>
        </p:spPr>
        <p:txBody>
          <a:bodyPr/>
          <a:lstStyle/>
          <a:p>
            <a:r>
              <a:rPr lang="en-GB" sz="4400" dirty="0" smtClean="0">
                <a:latin typeface="Comic Sans MS" pitchFamily="66" charset="0"/>
              </a:rPr>
              <a:t>Will there be an open day?</a:t>
            </a:r>
            <a:endParaRPr lang="en-GB" sz="4400" dirty="0">
              <a:latin typeface="Comic Sans MS" pitchFamily="66" charset="0"/>
            </a:endParaRPr>
          </a:p>
        </p:txBody>
      </p:sp>
      <p:sp>
        <p:nvSpPr>
          <p:cNvPr id="3" name="Text Placeholder 2"/>
          <p:cNvSpPr>
            <a:spLocks noGrp="1"/>
          </p:cNvSpPr>
          <p:nvPr>
            <p:ph type="body" idx="1"/>
          </p:nvPr>
        </p:nvSpPr>
        <p:spPr>
          <a:xfrm>
            <a:off x="539552" y="1916832"/>
            <a:ext cx="7772400" cy="4392488"/>
          </a:xfrm>
        </p:spPr>
        <p:txBody>
          <a:bodyPr>
            <a:noAutofit/>
          </a:bodyPr>
          <a:lstStyle/>
          <a:p>
            <a:r>
              <a:rPr lang="en-GB" sz="1800" dirty="0" smtClean="0">
                <a:latin typeface="Comic Sans MS" pitchFamily="66" charset="0"/>
              </a:rPr>
              <a:t>Not for the 21-22 academic year</a:t>
            </a:r>
          </a:p>
          <a:p>
            <a:endParaRPr lang="en-GB" sz="1800" dirty="0" smtClean="0">
              <a:latin typeface="Comic Sans MS" pitchFamily="66" charset="0"/>
            </a:endParaRPr>
          </a:p>
          <a:p>
            <a:r>
              <a:rPr lang="en-GB" sz="1800" dirty="0" smtClean="0">
                <a:latin typeface="Comic Sans MS" pitchFamily="66" charset="0"/>
              </a:rPr>
              <a:t>We will hold a virtual Open Evening/Q&amp;A session on Tuesday 12</a:t>
            </a:r>
            <a:r>
              <a:rPr lang="en-GB" sz="1800" baseline="30000" dirty="0" smtClean="0">
                <a:latin typeface="Comic Sans MS" pitchFamily="66" charset="0"/>
              </a:rPr>
              <a:t>th</a:t>
            </a:r>
            <a:r>
              <a:rPr lang="en-GB" sz="1800" dirty="0" smtClean="0">
                <a:latin typeface="Comic Sans MS" pitchFamily="66" charset="0"/>
              </a:rPr>
              <a:t> January 2021 @ 7 – 7.45pm via zoom</a:t>
            </a:r>
          </a:p>
          <a:p>
            <a:endParaRPr lang="en-GB" sz="1800" dirty="0" smtClean="0">
              <a:latin typeface="Comic Sans MS" pitchFamily="66" charset="0"/>
            </a:endParaRPr>
          </a:p>
          <a:p>
            <a:r>
              <a:rPr lang="en-GB" sz="1800" dirty="0" smtClean="0">
                <a:latin typeface="Comic Sans MS" pitchFamily="66" charset="0"/>
              </a:rPr>
              <a:t>A follow up information session and Q&amp;A opportunity will be available on Wednesday 27</a:t>
            </a:r>
            <a:r>
              <a:rPr lang="en-GB" sz="1800" baseline="30000" dirty="0" smtClean="0">
                <a:latin typeface="Comic Sans MS" pitchFamily="66" charset="0"/>
              </a:rPr>
              <a:t>th</a:t>
            </a:r>
            <a:r>
              <a:rPr lang="en-GB" sz="1800" dirty="0" smtClean="0">
                <a:latin typeface="Comic Sans MS" pitchFamily="66" charset="0"/>
              </a:rPr>
              <a:t> January</a:t>
            </a:r>
          </a:p>
          <a:p>
            <a:endParaRPr lang="en-GB" sz="1800" dirty="0" smtClean="0">
              <a:latin typeface="Comic Sans MS" pitchFamily="66" charset="0"/>
            </a:endParaRPr>
          </a:p>
          <a:p>
            <a:r>
              <a:rPr lang="en-GB" sz="1800" dirty="0" smtClean="0">
                <a:latin typeface="Comic Sans MS" pitchFamily="66" charset="0"/>
              </a:rPr>
              <a:t>2.00-2.45pm</a:t>
            </a:r>
          </a:p>
          <a:p>
            <a:endParaRPr lang="en-GB" sz="1800" dirty="0" smtClean="0">
              <a:latin typeface="Comic Sans MS" pitchFamily="66" charset="0"/>
            </a:endParaRPr>
          </a:p>
          <a:p>
            <a:r>
              <a:rPr lang="en-GB" sz="1800" dirty="0" smtClean="0">
                <a:latin typeface="Comic Sans MS" pitchFamily="66" charset="0"/>
              </a:rPr>
              <a:t>Via zoom</a:t>
            </a:r>
          </a:p>
          <a:p>
            <a:endParaRPr lang="en-GB" sz="1800" dirty="0" smtClean="0">
              <a:latin typeface="Comic Sans MS" pitchFamily="66" charset="0"/>
            </a:endParaRPr>
          </a:p>
          <a:p>
            <a:r>
              <a:rPr lang="en-GB" sz="1800" dirty="0" smtClean="0">
                <a:latin typeface="Comic Sans MS" pitchFamily="66" charset="0"/>
              </a:rPr>
              <a:t>Meeting link will be made available on our website homepage on the day of the session</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412776"/>
            <a:ext cx="8305800" cy="4392488"/>
          </a:xfrm>
        </p:spPr>
        <p:txBody>
          <a:bodyPr>
            <a:normAutofit fontScale="90000"/>
          </a:bodyPr>
          <a:lstStyle/>
          <a:p>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Can I call to the school at any other time?</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Unfortunately we are unable to accommodate in person visits at this time.</a:t>
            </a:r>
            <a:endParaRPr lang="en-GB" dirty="0">
              <a:latin typeface="Comic Sans MS" pitchFamily="66"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80728"/>
            <a:ext cx="8229600" cy="5616624"/>
          </a:xfrm>
        </p:spPr>
        <p:txBody>
          <a:bodyPr>
            <a:normAutofit fontScale="90000"/>
          </a:bodyPr>
          <a:lstStyle/>
          <a:p>
            <a:r>
              <a:rPr lang="en-GB" sz="4000" dirty="0" smtClean="0">
                <a:solidFill>
                  <a:srgbClr val="002060"/>
                </a:solidFill>
                <a:latin typeface="Comic Sans MS" pitchFamily="66" charset="0"/>
              </a:rPr>
              <a:t>How will I know if my child has gained a place?</a:t>
            </a:r>
            <a:r>
              <a:rPr lang="en-GB" sz="4000" dirty="0" smtClean="0">
                <a:latin typeface="Comic Sans MS" pitchFamily="66" charset="0"/>
              </a:rPr>
              <a:t/>
            </a:r>
            <a:br>
              <a:rPr lang="en-GB" sz="4000" dirty="0" smtClean="0">
                <a:latin typeface="Comic Sans MS" pitchFamily="66" charset="0"/>
              </a:rPr>
            </a:br>
            <a:r>
              <a:rPr lang="en-GB" sz="4000" dirty="0">
                <a:latin typeface="Comic Sans MS" pitchFamily="66" charset="0"/>
              </a:rPr>
              <a:t/>
            </a:r>
            <a:br>
              <a:rPr lang="en-GB" sz="4000" dirty="0">
                <a:latin typeface="Comic Sans MS" pitchFamily="66" charset="0"/>
              </a:rPr>
            </a:br>
            <a:r>
              <a:rPr lang="en-GB" sz="2700" dirty="0" smtClean="0">
                <a:latin typeface="Comic Sans MS" pitchFamily="66" charset="0"/>
              </a:rPr>
              <a:t>We will write out to successful applicants on </a:t>
            </a:r>
            <a:r>
              <a:rPr lang="en-GB" sz="2700" dirty="0" smtClean="0">
                <a:latin typeface="Comic Sans MS" pitchFamily="66" charset="0"/>
              </a:rPr>
              <a:t>Thursday 27</a:t>
            </a:r>
            <a:r>
              <a:rPr lang="en-GB" sz="2700" baseline="30000" dirty="0" smtClean="0">
                <a:latin typeface="Comic Sans MS" pitchFamily="66" charset="0"/>
              </a:rPr>
              <a:t>th</a:t>
            </a:r>
            <a:r>
              <a:rPr lang="en-GB" sz="2700" dirty="0" smtClean="0">
                <a:latin typeface="Comic Sans MS" pitchFamily="66" charset="0"/>
              </a:rPr>
              <a:t> </a:t>
            </a:r>
            <a:r>
              <a:rPr lang="en-GB" sz="2700" dirty="0" smtClean="0">
                <a:latin typeface="Comic Sans MS" pitchFamily="66" charset="0"/>
              </a:rPr>
              <a:t>April 2021</a:t>
            </a:r>
            <a:br>
              <a:rPr lang="en-GB" sz="2700" dirty="0" smtClean="0">
                <a:latin typeface="Comic Sans MS" pitchFamily="66" charset="0"/>
              </a:rPr>
            </a:br>
            <a:r>
              <a:rPr lang="en-GB" sz="2700" dirty="0" smtClean="0">
                <a:latin typeface="Comic Sans MS" pitchFamily="66" charset="0"/>
              </a:rPr>
              <a:t/>
            </a:r>
            <a:br>
              <a:rPr lang="en-GB" sz="2700" dirty="0" smtClean="0">
                <a:latin typeface="Comic Sans MS" pitchFamily="66" charset="0"/>
              </a:rPr>
            </a:br>
            <a:r>
              <a:rPr lang="en-GB" sz="2700" dirty="0" smtClean="0">
                <a:latin typeface="Comic Sans MS" pitchFamily="66" charset="0"/>
              </a:rPr>
              <a:t>(Letters are posted first class on </a:t>
            </a:r>
            <a:r>
              <a:rPr lang="en-GB" sz="2700" dirty="0" smtClean="0">
                <a:latin typeface="Comic Sans MS" pitchFamily="66" charset="0"/>
              </a:rPr>
              <a:t>Wednesday 26th </a:t>
            </a:r>
            <a:r>
              <a:rPr lang="en-GB" sz="2700" dirty="0" smtClean="0">
                <a:latin typeface="Comic Sans MS" pitchFamily="66" charset="0"/>
              </a:rPr>
              <a:t>April to arrive on </a:t>
            </a:r>
            <a:r>
              <a:rPr lang="en-GB" sz="2700" dirty="0" smtClean="0">
                <a:latin typeface="Comic Sans MS" pitchFamily="66" charset="0"/>
              </a:rPr>
              <a:t>Thursday 27</a:t>
            </a:r>
            <a:r>
              <a:rPr lang="en-GB" sz="2700" baseline="30000" dirty="0" smtClean="0">
                <a:latin typeface="Comic Sans MS" pitchFamily="66" charset="0"/>
              </a:rPr>
              <a:t>th </a:t>
            </a:r>
            <a:r>
              <a:rPr lang="en-GB" sz="2700" baseline="30000" dirty="0" smtClean="0">
                <a:latin typeface="Comic Sans MS" pitchFamily="66" charset="0"/>
              </a:rPr>
              <a:t>April</a:t>
            </a:r>
            <a:r>
              <a:rPr lang="en-GB" sz="2700" dirty="0" smtClean="0">
                <a:latin typeface="Comic Sans MS" pitchFamily="66" charset="0"/>
              </a:rPr>
              <a:t>)</a:t>
            </a:r>
            <a:br>
              <a:rPr lang="en-GB" sz="2700" dirty="0" smtClean="0">
                <a:latin typeface="Comic Sans MS" pitchFamily="66" charset="0"/>
              </a:rPr>
            </a:br>
            <a:r>
              <a:rPr lang="en-GB" sz="2700" dirty="0" smtClean="0">
                <a:latin typeface="Comic Sans MS" pitchFamily="66" charset="0"/>
              </a:rPr>
              <a:t/>
            </a:r>
            <a:br>
              <a:rPr lang="en-GB" sz="2700" dirty="0" smtClean="0">
                <a:latin typeface="Comic Sans MS" pitchFamily="66" charset="0"/>
              </a:rPr>
            </a:br>
            <a:r>
              <a:rPr lang="en-GB" sz="2700" dirty="0" smtClean="0">
                <a:latin typeface="Comic Sans MS" pitchFamily="66" charset="0"/>
              </a:rPr>
              <a:t>Alternatively you can log in to the portal to find out, it will update on April </a:t>
            </a:r>
            <a:r>
              <a:rPr lang="en-GB" sz="2700" dirty="0" smtClean="0">
                <a:latin typeface="Comic Sans MS" pitchFamily="66" charset="0"/>
              </a:rPr>
              <a:t>27</a:t>
            </a:r>
            <a:r>
              <a:rPr lang="en-GB" sz="2700" baseline="30000" dirty="0" smtClean="0">
                <a:latin typeface="Comic Sans MS" pitchFamily="66" charset="0"/>
              </a:rPr>
              <a:t>th</a:t>
            </a:r>
            <a:r>
              <a:rPr lang="en-GB" sz="2700" dirty="0" smtClean="0">
                <a:latin typeface="Comic Sans MS" pitchFamily="66" charset="0"/>
              </a:rPr>
              <a:t> </a:t>
            </a:r>
            <a:r>
              <a:rPr lang="en-GB" sz="2700" dirty="0" smtClean="0">
                <a:latin typeface="Comic Sans MS" pitchFamily="66" charset="0"/>
              </a:rPr>
              <a:t>2021</a:t>
            </a:r>
            <a:r>
              <a:rPr lang="en-GB" dirty="0" smtClean="0"/>
              <a:t/>
            </a:r>
            <a:br>
              <a:rPr lang="en-GB" dirty="0" smtClean="0"/>
            </a:br>
            <a:r>
              <a:rPr lang="en-GB" dirty="0" smtClean="0"/>
              <a:t> </a:t>
            </a:r>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620688"/>
            <a:ext cx="7772400" cy="1470025"/>
          </a:xfrm>
        </p:spPr>
        <p:txBody>
          <a:bodyPr>
            <a:normAutofit/>
          </a:bodyPr>
          <a:lstStyle/>
          <a:p>
            <a:r>
              <a:rPr lang="en-GB" sz="3200" dirty="0" smtClean="0">
                <a:solidFill>
                  <a:srgbClr val="002060"/>
                </a:solidFill>
              </a:rPr>
              <a:t>What happens if my application for Ravenscroft is not successful?</a:t>
            </a:r>
            <a:endParaRPr lang="en-GB" sz="3200" dirty="0">
              <a:solidFill>
                <a:srgbClr val="002060"/>
              </a:solidFill>
            </a:endParaRPr>
          </a:p>
        </p:txBody>
      </p:sp>
      <p:sp>
        <p:nvSpPr>
          <p:cNvPr id="3" name="Subtitle 2"/>
          <p:cNvSpPr>
            <a:spLocks noGrp="1"/>
          </p:cNvSpPr>
          <p:nvPr>
            <p:ph type="subTitle" idx="1"/>
          </p:nvPr>
        </p:nvSpPr>
        <p:spPr>
          <a:xfrm>
            <a:off x="1371600" y="2276872"/>
            <a:ext cx="6400800" cy="3361928"/>
          </a:xfrm>
        </p:spPr>
        <p:txBody>
          <a:bodyPr>
            <a:normAutofit fontScale="92500" lnSpcReduction="10000"/>
          </a:bodyPr>
          <a:lstStyle/>
          <a:p>
            <a:r>
              <a:rPr lang="en-GB" dirty="0" smtClean="0">
                <a:solidFill>
                  <a:schemeClr val="tx1"/>
                </a:solidFill>
                <a:latin typeface="Comic Sans MS" pitchFamily="66" charset="0"/>
              </a:rPr>
              <a:t>Your application will be considered by your second and/or subsequent school preferences</a:t>
            </a:r>
          </a:p>
          <a:p>
            <a:r>
              <a:rPr lang="en-GB" dirty="0" smtClean="0">
                <a:solidFill>
                  <a:schemeClr val="tx1"/>
                </a:solidFill>
                <a:latin typeface="Comic Sans MS" pitchFamily="66" charset="0"/>
              </a:rPr>
              <a:t>No application to Ravenscroft is guaranteed so please ensure you have nominated additional school preferences on your application form</a:t>
            </a:r>
          </a:p>
          <a:p>
            <a:r>
              <a:rPr lang="en-GB" dirty="0" smtClean="0">
                <a:latin typeface="Comic Sans MS" pitchFamily="66" charset="0"/>
              </a:rPr>
              <a:t>Further information is on the application portal</a:t>
            </a:r>
            <a:endParaRPr lang="en-GB" dirty="0">
              <a:solidFill>
                <a:schemeClr val="tx1"/>
              </a:solidFill>
              <a:latin typeface="Comic Sans MS" pitchFamily="66"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1512168"/>
          </a:xfrm>
        </p:spPr>
        <p:txBody>
          <a:bodyPr>
            <a:normAutofit fontScale="90000"/>
          </a:bodyPr>
          <a:lstStyle/>
          <a:p>
            <a:pPr algn="ct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
            </a:r>
            <a:br>
              <a:rPr lang="en-GB" dirty="0" smtClean="0">
                <a:latin typeface="Comic Sans MS" pitchFamily="66" charset="0"/>
              </a:rPr>
            </a:br>
            <a:r>
              <a:rPr lang="en-GB" dirty="0" smtClean="0">
                <a:latin typeface="Comic Sans MS" pitchFamily="66" charset="0"/>
              </a:rPr>
              <a:t>Good Luck with your application</a:t>
            </a:r>
            <a:endParaRPr lang="en-GB" dirty="0">
              <a:latin typeface="Comic Sans MS" pitchFamily="66" charset="0"/>
            </a:endParaRPr>
          </a:p>
        </p:txBody>
      </p:sp>
      <p:pic>
        <p:nvPicPr>
          <p:cNvPr id="6" name="Content Placeholder 5" descr="Ravenscroft mono small.png"/>
          <p:cNvPicPr>
            <a:picLocks noGrp="1" noChangeAspect="1"/>
          </p:cNvPicPr>
          <p:nvPr>
            <p:ph idx="1"/>
          </p:nvPr>
        </p:nvPicPr>
        <p:blipFill>
          <a:blip r:embed="rId2" cstate="print"/>
          <a:stretch>
            <a:fillRect/>
          </a:stretch>
        </p:blipFill>
        <p:spPr>
          <a:xfrm>
            <a:off x="3203848" y="3356992"/>
            <a:ext cx="2880366" cy="2161036"/>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971</TotalTime>
  <Words>723</Words>
  <Application>Microsoft Office PowerPoint</Application>
  <PresentationFormat>On-screen Show (4:3)</PresentationFormat>
  <Paragraphs>97</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Calibri</vt:lpstr>
      <vt:lpstr>Comic Sans MS</vt:lpstr>
      <vt:lpstr>Constantia</vt:lpstr>
      <vt:lpstr>Wingdings 2</vt:lpstr>
      <vt:lpstr>Flow</vt:lpstr>
      <vt:lpstr>Welcome to Ravenscroft Nursery School Virtual Open Evening 18th January 2023</vt:lpstr>
      <vt:lpstr>Zoom etiquette for this evening</vt:lpstr>
      <vt:lpstr>What do we offer?</vt:lpstr>
      <vt:lpstr>PowerPoint Presentation</vt:lpstr>
      <vt:lpstr>PowerPoint Presentation</vt:lpstr>
      <vt:lpstr>PowerPoint Presentation</vt:lpstr>
      <vt:lpstr>PowerPoint Presentation</vt:lpstr>
      <vt:lpstr>The Teaching Staff</vt:lpstr>
      <vt:lpstr>       </vt:lpstr>
      <vt:lpstr>How to apply</vt:lpstr>
      <vt:lpstr> </vt:lpstr>
      <vt:lpstr>PowerPoint Presentation</vt:lpstr>
      <vt:lpstr>Visit the link below for a quick video guide:</vt:lpstr>
      <vt:lpstr>  All supporting documents will need to be submitted to complete your child’s application   Birth Certificates and proof of address documents MUST be submitted directly to Ravenscroft Nursery School by noon on Tuesday 31st January 2023 - further information regarding any additional documents required will be posted on our school website  We are happy to accept any documents relating to your 2nd, 3rd etc preferences and these must be submitted to us in case they are needed to support your application to other settings at subsequent preferences. We advise you to consider these criteria carefully in the event that you are unsuccessful with your 1st preference. For example, if Special Educational Needs is part of the criteria for your 2nd choice, you should attach relevant documentation. </vt:lpstr>
      <vt:lpstr>What should I do if encounter any difficulty? Speak to us. Phone on  02890 471684  or  07553 028074 office hours during any lockdown We can help you get online to submit your application if needed.</vt:lpstr>
      <vt:lpstr>DO NOT DELAY SUBMITTING YOUR APPLICATION   </vt:lpstr>
      <vt:lpstr>     What is the Admissions criteria for Ravenscroft Nursery School?  It will be made available on our website: www.ravenscroftnursery.co.uk   and   The EANI website: www.eani.org.uk </vt:lpstr>
      <vt:lpstr>Will there be an open day?</vt:lpstr>
      <vt:lpstr>      Can I call to the school at any other time?  Unfortunately we are unable to accommodate in person visits at this time.</vt:lpstr>
      <vt:lpstr>How will I know if my child has gained a place?  We will write out to successful applicants on Thursday 27th April 2021  (Letters are posted first class on Wednesday 26th April to arrive on Thursday 27th April)  Alternatively you can log in to the portal to find out, it will update on April 27th 2021  </vt:lpstr>
      <vt:lpstr>What happens if my application for Ravenscroft is not successful?</vt:lpstr>
      <vt:lpstr>  Good Luck with your application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Ravenscroft Nursery School</dc:title>
  <dc:creator>Symington</dc:creator>
  <cp:lastModifiedBy>N Symington</cp:lastModifiedBy>
  <cp:revision>34</cp:revision>
  <dcterms:created xsi:type="dcterms:W3CDTF">2018-11-26T22:19:38Z</dcterms:created>
  <dcterms:modified xsi:type="dcterms:W3CDTF">2022-10-14T11:40:30Z</dcterms:modified>
</cp:coreProperties>
</file>